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6" y="-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2015-08-19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300" dirty="0" smtClean="0"/>
              <a:t>다양한 예제로 쉽게 배우는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600" dirty="0" err="1" smtClean="0"/>
              <a:t>오라클</a:t>
            </a:r>
            <a:r>
              <a:rPr lang="ko-KR" altLang="en-US" sz="5600" dirty="0" smtClean="0"/>
              <a:t> </a:t>
            </a:r>
            <a:r>
              <a:rPr lang="en-US" altLang="ko-KR" sz="5600" dirty="0" smtClean="0"/>
              <a:t>SQL </a:t>
            </a:r>
            <a:r>
              <a:rPr lang="ko-KR" altLang="en-US" sz="5600" dirty="0" smtClean="0"/>
              <a:t>과 </a:t>
            </a:r>
            <a:r>
              <a:rPr lang="en-US" altLang="ko-KR" sz="5600" dirty="0" smtClean="0"/>
              <a:t>PL/SQL</a:t>
            </a:r>
            <a:br>
              <a:rPr lang="en-US" altLang="ko-KR" sz="5600" dirty="0" smtClean="0"/>
            </a:br>
            <a:r>
              <a:rPr lang="en-US" altLang="ko-KR" sz="5600" dirty="0" smtClean="0"/>
              <a:t>+ </a:t>
            </a:r>
            <a:r>
              <a:rPr lang="ko-KR" altLang="en-US" sz="5600" dirty="0" smtClean="0"/>
              <a:t>모델링 입문</a:t>
            </a:r>
            <a:endParaRPr lang="ko-KR" altLang="en-US" sz="5600" dirty="0"/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869160"/>
            <a:ext cx="6400800" cy="769640"/>
          </a:xfrm>
        </p:spPr>
        <p:txBody>
          <a:bodyPr/>
          <a:lstStyle/>
          <a:p>
            <a:r>
              <a:rPr lang="ko-KR" altLang="en-US" err="1" smtClean="0"/>
              <a:t>생능</a:t>
            </a:r>
            <a:r>
              <a:rPr lang="ko-KR" altLang="en-US" dirty="0" smtClean="0"/>
              <a:t> 출판사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1181" y="1268760"/>
            <a:ext cx="442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3) LENGTH( ) </a:t>
            </a:r>
            <a:r>
              <a:rPr lang="ko-KR" altLang="ko-KR" b="1" dirty="0"/>
              <a:t>함수</a:t>
            </a:r>
            <a:r>
              <a:rPr lang="en-US" altLang="ko-KR" b="1" dirty="0"/>
              <a:t> / LENGTHB( ) </a:t>
            </a:r>
            <a:r>
              <a:rPr lang="ko-KR" altLang="ko-KR" b="1" dirty="0"/>
              <a:t>함수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6380" y="1772816"/>
            <a:ext cx="7321964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LENGTH(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 또는 문자열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/ LENGTHB(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 또는 문자열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" name="그림 8" descr="그림 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720" y="2420888"/>
            <a:ext cx="471363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462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4) SUBSTR( ) </a:t>
            </a:r>
            <a:r>
              <a:rPr lang="ko-KR" altLang="ko-KR" b="1" dirty="0"/>
              <a:t>함수</a:t>
            </a:r>
            <a:r>
              <a:rPr lang="en-US" altLang="ko-KR" b="1" dirty="0"/>
              <a:t> (</a:t>
            </a:r>
            <a:r>
              <a:rPr lang="ko-KR" altLang="ko-KR" b="1" dirty="0"/>
              <a:t>특정 부분만 골라내기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5448" y="1628800"/>
            <a:ext cx="7742935" cy="504056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SUBSTR(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 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시작위치 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골라낼 글자 수 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704" y="2276872"/>
            <a:ext cx="496855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5) SUBSTRB( ) </a:t>
            </a:r>
            <a:r>
              <a:rPr lang="ko-KR" altLang="ko-KR" b="1" dirty="0"/>
              <a:t>함수</a:t>
            </a:r>
            <a:r>
              <a:rPr lang="en-US" altLang="ko-KR" b="1" dirty="0"/>
              <a:t> ( </a:t>
            </a:r>
            <a:r>
              <a:rPr lang="ko-KR" altLang="ko-KR" b="1" dirty="0"/>
              <a:t>한글일 경우 요긴합니다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pic>
        <p:nvPicPr>
          <p:cNvPr id="8" name="그림 7" descr="그림 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656" y="2060848"/>
            <a:ext cx="6336704" cy="30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8968" y="1196752"/>
            <a:ext cx="6639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6) INSTR( ) </a:t>
            </a:r>
            <a:r>
              <a:rPr lang="ko-KR" altLang="ko-KR" b="1" dirty="0"/>
              <a:t>함수</a:t>
            </a:r>
            <a:r>
              <a:rPr lang="en-US" altLang="ko-KR" b="1" dirty="0"/>
              <a:t> ( </a:t>
            </a:r>
            <a:r>
              <a:rPr lang="ko-KR" altLang="ko-KR" b="1" dirty="0"/>
              <a:t>특정 글자의 위치를 찾기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7544" y="1628800"/>
            <a:ext cx="7920880" cy="36036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INSTR(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찾는 글자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시작위치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몇 번째인지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기본값은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1))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704" y="2204864"/>
            <a:ext cx="51125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544" y="1556792"/>
            <a:ext cx="5256584" cy="38884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076056" y="2348880"/>
            <a:ext cx="32403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시작위치와 검색방향 주의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0527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7) LPAD( ) </a:t>
            </a:r>
            <a:r>
              <a:rPr lang="ko-KR" altLang="ko-KR" b="1" dirty="0"/>
              <a:t>함수 </a:t>
            </a:r>
            <a:r>
              <a:rPr lang="en-US" altLang="ko-KR" b="1" dirty="0"/>
              <a:t>( </a:t>
            </a:r>
            <a:r>
              <a:rPr lang="ko-KR" altLang="ko-KR" b="1" dirty="0"/>
              <a:t>왼쪽 공백에 특별한 문자로 채우기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421" y="1556792"/>
            <a:ext cx="5124675" cy="339725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LPAD(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자리수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채울문자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206084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8) RPAD( ) </a:t>
            </a:r>
            <a:r>
              <a:rPr lang="ko-KR" altLang="ko-KR" b="1" dirty="0"/>
              <a:t>함수</a:t>
            </a:r>
            <a:r>
              <a:rPr lang="en-US" altLang="ko-KR" b="1" dirty="0"/>
              <a:t> ( </a:t>
            </a:r>
            <a:r>
              <a:rPr lang="ko-KR" altLang="ko-KR" b="1" dirty="0"/>
              <a:t>오른쪽 공백에 특별한 문자로 채우기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11421" y="2564904"/>
            <a:ext cx="5340699" cy="3397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RPAD(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자리수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채울문자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1" name="그림 10" descr="그림 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704" y="3056660"/>
            <a:ext cx="5112568" cy="35283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052736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9) LTRIM( )</a:t>
            </a:r>
            <a:r>
              <a:rPr lang="ko-KR" altLang="ko-KR" b="1" dirty="0"/>
              <a:t>함수</a:t>
            </a:r>
            <a:r>
              <a:rPr lang="en-US" altLang="ko-KR" b="1" dirty="0"/>
              <a:t> (</a:t>
            </a:r>
            <a:r>
              <a:rPr lang="ko-KR" altLang="ko-KR" b="1" dirty="0"/>
              <a:t>왼쪽에 있는 대상 제거하기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5451" y="1447920"/>
            <a:ext cx="4148137" cy="328612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LTRIM(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제거할 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9512" y="1916832"/>
            <a:ext cx="213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10) RTRIM(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3863" y="2420888"/>
            <a:ext cx="4148137" cy="350837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RTRIM(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제거할 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" name="그림 9" descr="그림 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716" y="2924944"/>
            <a:ext cx="5024524" cy="324036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87675" y="5013325"/>
            <a:ext cx="620713" cy="13811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987675" y="5373216"/>
            <a:ext cx="828241" cy="13811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427984" y="4891054"/>
            <a:ext cx="720080" cy="12227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427983" y="5233516"/>
            <a:ext cx="720081" cy="13811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427984" y="5371629"/>
            <a:ext cx="720080" cy="1397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11) REPLACE( ) </a:t>
            </a:r>
            <a:r>
              <a:rPr lang="ko-KR" altLang="ko-KR" b="1" dirty="0"/>
              <a:t>함수</a:t>
            </a:r>
            <a:r>
              <a:rPr lang="en-US" altLang="ko-KR" b="1" dirty="0"/>
              <a:t> (</a:t>
            </a:r>
            <a:r>
              <a:rPr lang="ko-KR" altLang="ko-KR" b="1" dirty="0"/>
              <a:t>아주 많이 사용되니까 두 눈 부릅뜨고 보세요</a:t>
            </a:r>
            <a:r>
              <a:rPr lang="en-US" altLang="ko-KR" b="1" dirty="0"/>
              <a:t> !)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5536" y="1663700"/>
            <a:ext cx="4667250" cy="36195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REPLACE(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또는 컬럼명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1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80" y="2276872"/>
            <a:ext cx="540060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ko-KR" b="1" dirty="0"/>
              <a:t>숫자 관련 함수들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9512" y="1542823"/>
            <a:ext cx="4051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ROUND( ) </a:t>
            </a:r>
            <a:r>
              <a:rPr lang="ko-KR" altLang="ko-KR" b="1" dirty="0"/>
              <a:t>함수</a:t>
            </a:r>
            <a:r>
              <a:rPr lang="en-US" altLang="ko-KR" b="1" dirty="0"/>
              <a:t> / TRUNC(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2147" y="2060848"/>
            <a:ext cx="8148285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ROUND(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숫자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출력을 원하는 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자리수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/ TRUNC(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숫자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출력을 원하는 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자리수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" name="그림 8" descr="그림 1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147" y="2708920"/>
            <a:ext cx="4074142" cy="2736304"/>
          </a:xfrm>
          <a:prstGeom prst="rect">
            <a:avLst/>
          </a:prstGeom>
        </p:spPr>
      </p:pic>
      <p:pic>
        <p:nvPicPr>
          <p:cNvPr id="10" name="그림 9" descr="그림 1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9256" y="2708920"/>
            <a:ext cx="405519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(2) MOD , CEIL , FLOOR </a:t>
            </a:r>
            <a:r>
              <a:rPr lang="ko-KR" altLang="ko-KR" b="1" dirty="0"/>
              <a:t>함수</a:t>
            </a:r>
            <a:endParaRPr lang="ko-KR" altLang="en-US" dirty="0"/>
          </a:p>
        </p:txBody>
      </p:sp>
      <p:pic>
        <p:nvPicPr>
          <p:cNvPr id="8" name="그림 7" descr="그림 1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9200" y="1772816"/>
            <a:ext cx="517107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Stage 2.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ko-KR" b="1" dirty="0" smtClean="0"/>
              <a:t>조회를 </a:t>
            </a:r>
            <a:r>
              <a:rPr lang="ko-KR" altLang="ko-KR" b="1" dirty="0"/>
              <a:t>위한 고급 기법들을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ko-KR" b="1" dirty="0" smtClean="0"/>
              <a:t>배웁니다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ko-KR" b="1" dirty="0"/>
              <a:t>날짜 관련 함수들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12147" y="1700808"/>
            <a:ext cx="215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SYSDATE </a:t>
            </a:r>
            <a:r>
              <a:rPr lang="ko-KR" altLang="ko-KR" b="1" dirty="0"/>
              <a:t>함수 </a:t>
            </a:r>
            <a:endParaRPr lang="ko-KR" altLang="ko-KR" dirty="0"/>
          </a:p>
        </p:txBody>
      </p:sp>
      <p:pic>
        <p:nvPicPr>
          <p:cNvPr id="8" name="그림 7" descr="그림 1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64" y="2087166"/>
            <a:ext cx="5976664" cy="39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3317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(2) MONTHS_BETWEEN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1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9632" y="1494076"/>
            <a:ext cx="5400600" cy="29430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99592" y="4653136"/>
            <a:ext cx="7781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ko-KR" b="1" dirty="0"/>
              <a:t>두 날짜 중 큰 날짜를 먼저 써야 양수가 나옵니다</a:t>
            </a:r>
            <a:endParaRPr lang="ko-KR" altLang="ko-KR" dirty="0"/>
          </a:p>
          <a:p>
            <a:r>
              <a:rPr lang="en-US" altLang="ko-KR" b="1" dirty="0"/>
              <a:t>- </a:t>
            </a:r>
            <a:r>
              <a:rPr lang="ko-KR" altLang="ko-KR" b="1" dirty="0"/>
              <a:t>두 날짜가 같은 달에 속해 있으면 특정 규칙으로 계산된 값이 나옵니다</a:t>
            </a:r>
            <a:endParaRPr lang="ko-KR" altLang="ko-KR" dirty="0"/>
          </a:p>
          <a:p>
            <a:r>
              <a:rPr lang="en-US" altLang="ko-KR" dirty="0"/>
              <a:t>( </a:t>
            </a:r>
            <a:r>
              <a:rPr lang="ko-KR" altLang="ko-KR" dirty="0"/>
              <a:t>같은 </a:t>
            </a:r>
            <a:r>
              <a:rPr lang="en-US" altLang="ko-KR" dirty="0"/>
              <a:t>1</a:t>
            </a:r>
            <a:r>
              <a:rPr lang="ko-KR" altLang="ko-KR" dirty="0"/>
              <a:t>개월이라도 </a:t>
            </a:r>
            <a:r>
              <a:rPr lang="en-US" altLang="ko-KR" dirty="0"/>
              <a:t>29</a:t>
            </a:r>
            <a:r>
              <a:rPr lang="ko-KR" altLang="ko-KR" dirty="0"/>
              <a:t>일</a:t>
            </a:r>
            <a:r>
              <a:rPr lang="en-US" altLang="ko-KR" dirty="0"/>
              <a:t>, 30</a:t>
            </a:r>
            <a:r>
              <a:rPr lang="ko-KR" altLang="ko-KR" dirty="0"/>
              <a:t>일</a:t>
            </a:r>
            <a:r>
              <a:rPr lang="en-US" altLang="ko-KR" dirty="0"/>
              <a:t>, 31</a:t>
            </a:r>
            <a:r>
              <a:rPr lang="ko-KR" altLang="ko-KR" dirty="0"/>
              <a:t>일 일 경우마다 모두 결과값이 다릅니다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(3) ADD_MONTHS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1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5925" y="1988840"/>
            <a:ext cx="536233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226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(4) NEXT_DAY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1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81" y="1916832"/>
            <a:ext cx="4437380" cy="248412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934612"/>
            <a:ext cx="3783965" cy="12242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" name="그림 9" descr="그림 18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9912" y="3573015"/>
            <a:ext cx="4457065" cy="25038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5936" y="5698993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ko-KR" altLang="ko-KR" dirty="0" smtClean="0"/>
              <a:t>특정 날짜를 기준으로 돌아오는 요일의 </a:t>
            </a:r>
            <a:endParaRPr lang="en-US" altLang="ko-KR" dirty="0" smtClean="0"/>
          </a:p>
          <a:p>
            <a:r>
              <a:rPr lang="ko-KR" altLang="ko-KR" dirty="0" smtClean="0"/>
              <a:t>날짜를 찾고 싶</a:t>
            </a:r>
            <a:r>
              <a:rPr lang="ko-KR" altLang="en-US" dirty="0" smtClean="0"/>
              <a:t>을 경우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32240" y="2546752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/>
              <a:t>리눅스용</a:t>
            </a:r>
            <a:r>
              <a:rPr lang="ko-KR" altLang="ko-KR" dirty="0"/>
              <a:t> </a:t>
            </a:r>
            <a:r>
              <a:rPr lang="ko-KR" altLang="ko-KR" dirty="0" err="1" smtClean="0"/>
              <a:t>오라클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15913" y="2391582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윈도용 </a:t>
            </a:r>
            <a:r>
              <a:rPr lang="ko-KR" altLang="ko-KR" dirty="0" err="1" smtClean="0"/>
              <a:t>오라클</a:t>
            </a:r>
            <a:r>
              <a:rPr lang="ko-KR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22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(5) LAST_DAY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1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6789" y="1916832"/>
            <a:ext cx="5533598" cy="35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374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(6) </a:t>
            </a:r>
            <a:r>
              <a:rPr lang="ko-KR" altLang="ko-KR" b="1" dirty="0"/>
              <a:t>날짜의</a:t>
            </a:r>
            <a:r>
              <a:rPr lang="en-US" altLang="ko-KR" b="1" dirty="0"/>
              <a:t> ROUND , TRUNC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2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1916832"/>
            <a:ext cx="597666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ko-KR" b="1" dirty="0"/>
              <a:t>데이터 형 변환 함수들</a:t>
            </a:r>
            <a:endParaRPr lang="ko-KR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887924" y="3032956"/>
            <a:ext cx="1368152" cy="792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문자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(char)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9612" y="3032956"/>
            <a:ext cx="1368152" cy="7920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숫자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(number)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96236" y="3032956"/>
            <a:ext cx="1368152" cy="7920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날짜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(date)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591780" y="3104964"/>
            <a:ext cx="1080120" cy="21602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472100" y="3104964"/>
            <a:ext cx="1080120" cy="216024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왼쪽 화살표 12"/>
          <p:cNvSpPr/>
          <p:nvPr/>
        </p:nvSpPr>
        <p:spPr>
          <a:xfrm>
            <a:off x="2591780" y="3465004"/>
            <a:ext cx="1080120" cy="216024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472100" y="3465004"/>
            <a:ext cx="1080120" cy="2160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91780" y="2456892"/>
            <a:ext cx="10801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TO_CHAR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472100" y="2456892"/>
            <a:ext cx="10801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TO_CHAR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375756" y="3897052"/>
            <a:ext cx="144016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TO_NUMBER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72100" y="3897052"/>
            <a:ext cx="10801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TO_DATE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1580" y="2096852"/>
            <a:ext cx="7560840" cy="266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(1) TO_CHAR </a:t>
            </a:r>
            <a:r>
              <a:rPr lang="ko-KR" altLang="ko-KR" b="1" dirty="0"/>
              <a:t>함수</a:t>
            </a:r>
            <a:r>
              <a:rPr lang="en-US" altLang="ko-KR" b="1" dirty="0"/>
              <a:t> (</a:t>
            </a:r>
            <a:r>
              <a:rPr lang="ko-KR" altLang="ko-KR" b="1" dirty="0" err="1"/>
              <a:t>숫자형</a:t>
            </a:r>
            <a:r>
              <a:rPr lang="en-US" altLang="ko-KR" b="1" dirty="0"/>
              <a:t> -&gt; </a:t>
            </a:r>
            <a:r>
              <a:rPr lang="ko-KR" altLang="ko-KR" b="1" dirty="0" err="1"/>
              <a:t>문자형으로</a:t>
            </a:r>
            <a:r>
              <a:rPr lang="ko-KR" altLang="ko-KR" b="1" dirty="0"/>
              <a:t> 변환하기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32909"/>
              </p:ext>
            </p:extLst>
          </p:nvPr>
        </p:nvGraphicFramePr>
        <p:xfrm>
          <a:off x="1043608" y="2492892"/>
          <a:ext cx="6696744" cy="2324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3216"/>
                <a:gridCol w="2313436"/>
                <a:gridCol w="2769605"/>
                <a:gridCol w="920487"/>
              </a:tblGrid>
              <a:tr h="3798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종류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미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사</a:t>
                      </a: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용</a:t>
                      </a: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예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결</a:t>
                      </a: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과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98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9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의 개수만큼 자리수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TO_CHAR(9876,’99999’)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 9876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98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빈자리를</a:t>
                      </a: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으로 채우기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TO_CHAR(9876,’099999’)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009876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98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$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$ </a:t>
                      </a: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표시를 붙여서 표시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TO_CHAR(9876,’$9999’)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$9876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49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소수점 이하를 표시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TO_CHAR(9876,’9999.99’)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9876.00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98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  <a:latin typeface="+mn-ea"/>
                          <a:ea typeface="+mn-ea"/>
                        </a:rPr>
                        <a:t>천 단위 구분기호를 표시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</a:rPr>
                        <a:t>TO_CHAR(9876,’99,999’)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9,876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2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1700808"/>
            <a:ext cx="619268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(2) TO_CHAR( ) </a:t>
            </a:r>
            <a:r>
              <a:rPr lang="ko-KR" altLang="ko-KR" b="1" dirty="0"/>
              <a:t>함수</a:t>
            </a:r>
            <a:r>
              <a:rPr lang="en-US" altLang="ko-KR" b="1" dirty="0"/>
              <a:t> (</a:t>
            </a:r>
            <a:r>
              <a:rPr lang="ko-KR" altLang="ko-KR" b="1" dirty="0"/>
              <a:t>날짜</a:t>
            </a:r>
            <a:r>
              <a:rPr lang="en-US" altLang="ko-KR" b="1" dirty="0"/>
              <a:t> -&gt; </a:t>
            </a:r>
            <a:r>
              <a:rPr lang="ko-KR" altLang="ko-KR" b="1" dirty="0"/>
              <a:t>문자로 형 변환하기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2147" y="1700808"/>
            <a:ext cx="3786187" cy="36195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TO_CHAR(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원래 날짜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원하는 모양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2147" y="2276872"/>
            <a:ext cx="835328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[ </a:t>
            </a:r>
            <a:r>
              <a:rPr lang="ko-KR" altLang="ko-KR" b="1" dirty="0"/>
              <a:t>년도</a:t>
            </a:r>
            <a:r>
              <a:rPr lang="en-US" altLang="ko-KR" b="1" dirty="0"/>
              <a:t> ]</a:t>
            </a:r>
            <a:endParaRPr lang="ko-KR" altLang="ko-KR" dirty="0"/>
          </a:p>
          <a:p>
            <a:r>
              <a:rPr lang="en-US" altLang="ko-KR" dirty="0"/>
              <a:t>‘YYYY’ – </a:t>
            </a:r>
            <a:r>
              <a:rPr lang="ko-KR" altLang="ko-KR" dirty="0"/>
              <a:t>연도를</a:t>
            </a:r>
            <a:r>
              <a:rPr lang="en-US" altLang="ko-KR" dirty="0"/>
              <a:t> 4</a:t>
            </a:r>
            <a:r>
              <a:rPr lang="ko-KR" altLang="ko-KR" dirty="0"/>
              <a:t>자리로 표현합니다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: 2014 </a:t>
            </a:r>
            <a:endParaRPr lang="ko-KR" altLang="ko-KR" dirty="0"/>
          </a:p>
          <a:p>
            <a:r>
              <a:rPr lang="en-US" altLang="ko-KR" dirty="0"/>
              <a:t>‘RRRR’ – 2000</a:t>
            </a:r>
            <a:r>
              <a:rPr lang="ko-KR" altLang="ko-KR" dirty="0"/>
              <a:t>년 이후에</a:t>
            </a:r>
            <a:r>
              <a:rPr lang="en-US" altLang="ko-KR" dirty="0"/>
              <a:t> Y2K </a:t>
            </a:r>
            <a:r>
              <a:rPr lang="ko-KR" altLang="ko-KR" dirty="0"/>
              <a:t>버그로 인해 등장한 날짜 표기법으로 연도</a:t>
            </a:r>
            <a:r>
              <a:rPr lang="en-US" altLang="ko-KR" dirty="0"/>
              <a:t> 4</a:t>
            </a:r>
            <a:r>
              <a:rPr lang="ko-KR" altLang="ko-KR" dirty="0"/>
              <a:t>자리 표기법입니다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‘YY’ – </a:t>
            </a:r>
            <a:r>
              <a:rPr lang="ko-KR" altLang="ko-KR" dirty="0"/>
              <a:t>연도를 끝의</a:t>
            </a:r>
            <a:r>
              <a:rPr lang="en-US" altLang="ko-KR" dirty="0"/>
              <a:t> 2 </a:t>
            </a:r>
            <a:r>
              <a:rPr lang="ko-KR" altLang="ko-KR" dirty="0"/>
              <a:t>자리만 표시합니다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 : 14</a:t>
            </a:r>
            <a:endParaRPr lang="ko-KR" altLang="ko-KR" dirty="0"/>
          </a:p>
          <a:p>
            <a:r>
              <a:rPr lang="en-US" altLang="ko-KR" dirty="0"/>
              <a:t>'RR' - </a:t>
            </a:r>
            <a:r>
              <a:rPr lang="ko-KR" altLang="ko-KR" dirty="0"/>
              <a:t>연도를 마지막</a:t>
            </a:r>
            <a:r>
              <a:rPr lang="en-US" altLang="ko-KR" dirty="0"/>
              <a:t> 2 </a:t>
            </a:r>
            <a:r>
              <a:rPr lang="ko-KR" altLang="ko-KR" dirty="0"/>
              <a:t>자리만 표시합니다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: 14</a:t>
            </a:r>
            <a:endParaRPr lang="ko-KR" altLang="ko-KR" dirty="0"/>
          </a:p>
          <a:p>
            <a:r>
              <a:rPr lang="en-US" altLang="ko-KR" dirty="0"/>
              <a:t>‘YEAR’ – </a:t>
            </a:r>
            <a:r>
              <a:rPr lang="ko-KR" altLang="ko-KR" dirty="0"/>
              <a:t>연도의 영문 이름 전체를 표시합니다</a:t>
            </a:r>
            <a:r>
              <a:rPr lang="en-US" altLang="ko-KR" dirty="0" smtClean="0"/>
              <a:t>.</a:t>
            </a:r>
          </a:p>
          <a:p>
            <a:endParaRPr lang="ko-KR" altLang="ko-KR" dirty="0"/>
          </a:p>
          <a:p>
            <a:r>
              <a:rPr lang="en-US" altLang="ko-KR" b="1" dirty="0"/>
              <a:t>[ </a:t>
            </a:r>
            <a:r>
              <a:rPr lang="ko-KR" altLang="ko-KR" b="1" dirty="0"/>
              <a:t>월 </a:t>
            </a:r>
            <a:r>
              <a:rPr lang="en-US" altLang="ko-KR" b="1" dirty="0"/>
              <a:t>]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dirty="0"/>
              <a:t>MM – </a:t>
            </a:r>
            <a:r>
              <a:rPr lang="ko-KR" altLang="ko-KR" dirty="0"/>
              <a:t>월을 숫자</a:t>
            </a:r>
            <a:r>
              <a:rPr lang="en-US" altLang="ko-KR" dirty="0"/>
              <a:t> 2</a:t>
            </a:r>
            <a:r>
              <a:rPr lang="ko-KR" altLang="ko-KR" dirty="0"/>
              <a:t>자리로 표현합니다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: 10</a:t>
            </a:r>
            <a:endParaRPr lang="ko-KR" altLang="ko-KR" dirty="0"/>
          </a:p>
          <a:p>
            <a:r>
              <a:rPr lang="en-US" altLang="ko-KR" dirty="0"/>
              <a:t>MON – </a:t>
            </a:r>
            <a:r>
              <a:rPr lang="ko-KR" altLang="ko-KR" dirty="0"/>
              <a:t>유닉스용 </a:t>
            </a:r>
            <a:r>
              <a:rPr lang="ko-KR" altLang="ko-KR" dirty="0" err="1"/>
              <a:t>오라클에서</a:t>
            </a:r>
            <a:r>
              <a:rPr lang="ko-KR" altLang="ko-KR" dirty="0"/>
              <a:t> 월을 뜻하는 영어</a:t>
            </a:r>
            <a:r>
              <a:rPr lang="en-US" altLang="ko-KR" dirty="0"/>
              <a:t> 3</a:t>
            </a:r>
            <a:r>
              <a:rPr lang="ko-KR" altLang="ko-KR" dirty="0"/>
              <a:t>글자로 표시합니다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: OCT</a:t>
            </a:r>
            <a:endParaRPr lang="ko-KR" altLang="ko-KR" dirty="0"/>
          </a:p>
          <a:p>
            <a:r>
              <a:rPr lang="en-US" altLang="ko-KR" dirty="0"/>
              <a:t>        </a:t>
            </a:r>
            <a:r>
              <a:rPr lang="ko-KR" altLang="ko-KR" dirty="0"/>
              <a:t>윈도용 </a:t>
            </a:r>
            <a:r>
              <a:rPr lang="ko-KR" altLang="ko-KR" dirty="0" err="1"/>
              <a:t>오라클일</a:t>
            </a:r>
            <a:r>
              <a:rPr lang="ko-KR" altLang="ko-KR" dirty="0"/>
              <a:t> 경우는</a:t>
            </a:r>
            <a:r>
              <a:rPr lang="en-US" altLang="ko-KR" dirty="0"/>
              <a:t> MONTH </a:t>
            </a:r>
            <a:r>
              <a:rPr lang="ko-KR" altLang="ko-KR" dirty="0"/>
              <a:t>와 동일합니다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MONTH – </a:t>
            </a:r>
            <a:r>
              <a:rPr lang="ko-KR" altLang="ko-KR" dirty="0"/>
              <a:t>월을 뜻하는 이름 전체를 표시합니다</a:t>
            </a:r>
          </a:p>
        </p:txBody>
      </p:sp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12146" y="1196752"/>
            <a:ext cx="8220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여러 건 의 결과들을 모아서 연산하기</a:t>
            </a:r>
            <a:r>
              <a:rPr lang="en-US" altLang="ko-KR" b="1" dirty="0"/>
              <a:t>! (</a:t>
            </a:r>
            <a:r>
              <a:rPr lang="ko-KR" altLang="ko-KR" b="1" dirty="0"/>
              <a:t>집합 연산자 사용하기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ko-KR" b="1" dirty="0"/>
              <a:t>결과를 모아서 출력하자</a:t>
            </a:r>
            <a:r>
              <a:rPr lang="en-US" altLang="ko-KR" b="1" dirty="0"/>
              <a:t>! ( UNION </a:t>
            </a:r>
            <a:r>
              <a:rPr lang="ko-KR" altLang="ko-KR" b="1" dirty="0"/>
              <a:t>과</a:t>
            </a:r>
            <a:r>
              <a:rPr lang="en-US" altLang="ko-KR" b="1" dirty="0"/>
              <a:t> UNION ALL )</a:t>
            </a:r>
            <a:endParaRPr lang="ko-KR" altLang="ko-KR" dirty="0"/>
          </a:p>
        </p:txBody>
      </p:sp>
      <p:pic>
        <p:nvPicPr>
          <p:cNvPr id="16" name="그림 15" descr="그림 4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648" y="2060743"/>
            <a:ext cx="3340735" cy="3903980"/>
          </a:xfrm>
          <a:prstGeom prst="rect">
            <a:avLst/>
          </a:prstGeom>
        </p:spPr>
      </p:pic>
      <p:pic>
        <p:nvPicPr>
          <p:cNvPr id="18" name="그림 17" descr="그림 45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7147" y="2060743"/>
            <a:ext cx="3456384" cy="38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96752"/>
            <a:ext cx="8892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[ </a:t>
            </a:r>
            <a:r>
              <a:rPr lang="ko-KR" altLang="ko-KR" b="1" dirty="0"/>
              <a:t>일 </a:t>
            </a:r>
            <a:r>
              <a:rPr lang="en-US" altLang="ko-KR" b="1" dirty="0"/>
              <a:t>] </a:t>
            </a:r>
            <a:endParaRPr lang="ko-KR" altLang="ko-KR" dirty="0"/>
          </a:p>
          <a:p>
            <a:r>
              <a:rPr lang="en-US" altLang="ko-KR" dirty="0"/>
              <a:t>DD – </a:t>
            </a:r>
            <a:r>
              <a:rPr lang="ko-KR" altLang="ko-KR" dirty="0"/>
              <a:t>일을 숫자</a:t>
            </a:r>
            <a:r>
              <a:rPr lang="en-US" altLang="ko-KR" dirty="0"/>
              <a:t> 2</a:t>
            </a:r>
            <a:r>
              <a:rPr lang="ko-KR" altLang="ko-KR" dirty="0"/>
              <a:t>자리로 표시합니다</a:t>
            </a:r>
            <a:r>
              <a:rPr lang="en-US" altLang="ko-KR" dirty="0"/>
              <a:t>. </a:t>
            </a:r>
            <a:r>
              <a:rPr lang="ko-KR" altLang="ko-KR" dirty="0"/>
              <a:t>예</a:t>
            </a:r>
            <a:r>
              <a:rPr lang="en-US" altLang="ko-KR" dirty="0"/>
              <a:t>: 26</a:t>
            </a:r>
            <a:endParaRPr lang="ko-KR" altLang="ko-KR" dirty="0"/>
          </a:p>
          <a:p>
            <a:r>
              <a:rPr lang="en-US" altLang="ko-KR" dirty="0"/>
              <a:t>DAY – </a:t>
            </a:r>
            <a:r>
              <a:rPr lang="ko-KR" altLang="ko-KR" dirty="0"/>
              <a:t>요일에 해당하는 명칭을 표시하는데 유닉스용 </a:t>
            </a:r>
            <a:r>
              <a:rPr lang="ko-KR" altLang="ko-KR" dirty="0" err="1"/>
              <a:t>오라클에서는</a:t>
            </a:r>
            <a:r>
              <a:rPr lang="ko-KR" altLang="ko-KR" dirty="0"/>
              <a:t> 영문으로 나오고 </a:t>
            </a:r>
          </a:p>
          <a:p>
            <a:r>
              <a:rPr lang="en-US" altLang="ko-KR" dirty="0"/>
              <a:t>       </a:t>
            </a:r>
            <a:r>
              <a:rPr lang="ko-KR" altLang="ko-KR" dirty="0"/>
              <a:t>윈도용 </a:t>
            </a:r>
            <a:r>
              <a:rPr lang="ko-KR" altLang="ko-KR" dirty="0" err="1"/>
              <a:t>오라클에서는</a:t>
            </a:r>
            <a:r>
              <a:rPr lang="ko-KR" altLang="ko-KR" dirty="0"/>
              <a:t> 한글로 나옵니다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DDTH – </a:t>
            </a:r>
            <a:r>
              <a:rPr lang="ko-KR" altLang="ko-KR" dirty="0"/>
              <a:t>몇 번째 날인지를 표시합니다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[ </a:t>
            </a:r>
            <a:r>
              <a:rPr lang="ko-KR" altLang="ko-KR" b="1" dirty="0"/>
              <a:t>시간 </a:t>
            </a:r>
            <a:r>
              <a:rPr lang="en-US" altLang="ko-KR" b="1" dirty="0"/>
              <a:t>] </a:t>
            </a:r>
            <a:endParaRPr lang="ko-KR" altLang="ko-KR" dirty="0"/>
          </a:p>
          <a:p>
            <a:r>
              <a:rPr lang="en-US" altLang="ko-KR" dirty="0"/>
              <a:t>HH24 – </a:t>
            </a:r>
            <a:r>
              <a:rPr lang="ko-KR" altLang="ko-KR" dirty="0"/>
              <a:t>하루를</a:t>
            </a:r>
            <a:r>
              <a:rPr lang="en-US" altLang="ko-KR" dirty="0"/>
              <a:t> 24</a:t>
            </a:r>
            <a:r>
              <a:rPr lang="ko-KR" altLang="ko-KR" dirty="0"/>
              <a:t>시간으로 표시합니다</a:t>
            </a:r>
          </a:p>
          <a:p>
            <a:r>
              <a:rPr lang="en-US" altLang="ko-KR" dirty="0"/>
              <a:t>HH – </a:t>
            </a:r>
            <a:r>
              <a:rPr lang="ko-KR" altLang="ko-KR" dirty="0"/>
              <a:t>하루를</a:t>
            </a:r>
            <a:r>
              <a:rPr lang="en-US" altLang="ko-KR" dirty="0"/>
              <a:t> 12 </a:t>
            </a:r>
            <a:r>
              <a:rPr lang="ko-KR" altLang="ko-KR" dirty="0"/>
              <a:t>시간으로 표시합니다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b="1" dirty="0"/>
              <a:t>분</a:t>
            </a:r>
            <a:r>
              <a:rPr lang="en-US" altLang="ko-KR" b="1" dirty="0"/>
              <a:t> :</a:t>
            </a:r>
            <a:r>
              <a:rPr lang="en-US" altLang="ko-KR" dirty="0"/>
              <a:t> MI </a:t>
            </a:r>
            <a:r>
              <a:rPr lang="ko-KR" altLang="ko-KR" dirty="0"/>
              <a:t>로 표시합니다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b="1" dirty="0"/>
              <a:t>초</a:t>
            </a:r>
            <a:r>
              <a:rPr lang="en-US" altLang="ko-KR" b="1" dirty="0"/>
              <a:t> :</a:t>
            </a:r>
            <a:r>
              <a:rPr lang="en-US" altLang="ko-KR" dirty="0"/>
              <a:t> SS </a:t>
            </a:r>
            <a:r>
              <a:rPr lang="ko-KR" altLang="ko-KR" dirty="0"/>
              <a:t>로 표시합니다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2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04" y="1412776"/>
            <a:ext cx="68411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275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(3) TO_NUMBER(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162" y="1552576"/>
            <a:ext cx="3627765" cy="350837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TO_NUMBER(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숫자처럼 생긴 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2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0044" y="1988840"/>
            <a:ext cx="47662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 smtClean="0"/>
              <a:t>Stage 2. </a:t>
            </a:r>
            <a:r>
              <a:rPr lang="ko-KR" altLang="ko-KR" sz="2500" b="1" dirty="0" smtClean="0"/>
              <a:t>조회를 위한 고급 기법들을 배웁니다</a:t>
            </a:r>
            <a:r>
              <a:rPr lang="en-US" altLang="ko-KR" sz="2500" b="1" dirty="0" smtClean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233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(4) TO_DATE(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8593" y="1628800"/>
            <a:ext cx="3444875" cy="341313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TO_DATE(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날짜처럼 생긴 문자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2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761" y="2348880"/>
            <a:ext cx="531447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3259" y="1268760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(5) </a:t>
            </a:r>
            <a:r>
              <a:rPr lang="ko-KR" altLang="ko-KR" b="1" dirty="0"/>
              <a:t>묵시적</a:t>
            </a:r>
            <a:r>
              <a:rPr lang="en-US" altLang="ko-KR" b="1" dirty="0"/>
              <a:t>(</a:t>
            </a:r>
            <a:r>
              <a:rPr lang="ko-KR" altLang="ko-KR" b="1" dirty="0"/>
              <a:t>자동</a:t>
            </a:r>
            <a:r>
              <a:rPr lang="en-US" altLang="ko-KR" b="1" dirty="0"/>
              <a:t>) </a:t>
            </a:r>
            <a:r>
              <a:rPr lang="ko-KR" altLang="ko-KR" b="1" dirty="0"/>
              <a:t>형 변환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90503" y="1844824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데이터 형을 자동으로 변환해 주는 기능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2148" y="2413338"/>
            <a:ext cx="8364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숫자</a:t>
            </a:r>
            <a:r>
              <a:rPr lang="en-US" altLang="ko-KR" dirty="0"/>
              <a:t> 2</a:t>
            </a:r>
            <a:r>
              <a:rPr lang="ko-KR" altLang="ko-KR" dirty="0"/>
              <a:t>와 문자</a:t>
            </a:r>
            <a:r>
              <a:rPr lang="en-US" altLang="ko-KR" dirty="0"/>
              <a:t> '2' </a:t>
            </a:r>
            <a:r>
              <a:rPr lang="ko-KR" altLang="ko-KR" dirty="0"/>
              <a:t>를 더하라고 시키면 숫자</a:t>
            </a:r>
            <a:r>
              <a:rPr lang="en-US" altLang="ko-KR" dirty="0"/>
              <a:t>+</a:t>
            </a:r>
            <a:r>
              <a:rPr lang="ko-KR" altLang="ko-KR" dirty="0"/>
              <a:t>문자 는 연산이 안되지만 </a:t>
            </a:r>
            <a:r>
              <a:rPr lang="ko-KR" altLang="ko-KR" dirty="0" err="1"/>
              <a:t>오라클이</a:t>
            </a:r>
            <a:r>
              <a:rPr lang="ko-KR" altLang="ko-KR" dirty="0"/>
              <a:t> 문자</a:t>
            </a:r>
            <a:r>
              <a:rPr lang="en-US" altLang="ko-KR" dirty="0"/>
              <a:t> '2' </a:t>
            </a:r>
            <a:r>
              <a:rPr lang="ko-KR" altLang="ko-KR" dirty="0"/>
              <a:t>를 자동으로 숫자</a:t>
            </a:r>
            <a:r>
              <a:rPr lang="en-US" altLang="ko-KR" dirty="0"/>
              <a:t> 2 </a:t>
            </a:r>
            <a:r>
              <a:rPr lang="ko-KR" altLang="ko-KR" dirty="0"/>
              <a:t>로 변경해서 더하기를 해 줍니다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즉</a:t>
            </a:r>
            <a:r>
              <a:rPr lang="en-US" altLang="ko-KR" dirty="0"/>
              <a:t>  SQL&gt; SELECT 2 + </a:t>
            </a:r>
            <a:r>
              <a:rPr lang="en-US" altLang="ko-KR" b="1" dirty="0"/>
              <a:t>TO_NUMBER(‘2’)</a:t>
            </a:r>
            <a:r>
              <a:rPr lang="en-US" altLang="ko-KR" dirty="0"/>
              <a:t>  FROM dual ;   </a:t>
            </a:r>
            <a:r>
              <a:rPr lang="ko-KR" altLang="ko-KR" dirty="0"/>
              <a:t>와 같은 형태로 자동으로 변경되게 된다는 뜻입니다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5) </a:t>
            </a:r>
            <a:r>
              <a:rPr lang="ko-KR" altLang="ko-KR" b="1" dirty="0"/>
              <a:t>다양한 일반 함수들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19318" y="1772816"/>
            <a:ext cx="7133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(1) NVL( ) </a:t>
            </a:r>
            <a:r>
              <a:rPr lang="ko-KR" altLang="ko-KR" b="1" dirty="0"/>
              <a:t>함수 </a:t>
            </a:r>
            <a:r>
              <a:rPr lang="en-US" altLang="ko-KR" b="1" dirty="0"/>
              <a:t>/ NVL2( ) </a:t>
            </a:r>
            <a:r>
              <a:rPr lang="ko-KR" altLang="ko-KR" b="1" dirty="0"/>
              <a:t>함수</a:t>
            </a:r>
            <a:r>
              <a:rPr lang="en-US" altLang="ko-KR" b="1" dirty="0"/>
              <a:t> : </a:t>
            </a:r>
            <a:r>
              <a:rPr lang="ko-KR" altLang="ko-KR" b="1" dirty="0"/>
              <a:t>차이점을 잘 보세요</a:t>
            </a:r>
            <a:r>
              <a:rPr lang="en-US" altLang="ko-KR" b="1" dirty="0"/>
              <a:t>~</a:t>
            </a:r>
            <a:endParaRPr lang="ko-KR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7544" y="2276872"/>
            <a:ext cx="4464496" cy="3190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NVL(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조사할 컬럼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NULL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치환할 값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544" y="2708920"/>
            <a:ext cx="6912768" cy="328613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NVL2(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조사 대상 컬럼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NULL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아닐 때 치환할 값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NULL 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일 경우 치환할 값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5116" y="3212976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ko-KR" b="1" dirty="0"/>
              <a:t>치환 값이 숫자일 경우</a:t>
            </a:r>
            <a:endParaRPr lang="ko-KR" altLang="ko-KR" dirty="0"/>
          </a:p>
          <a:p>
            <a:r>
              <a:rPr lang="en-US" altLang="ko-KR" dirty="0"/>
              <a:t>NVL(</a:t>
            </a:r>
            <a:r>
              <a:rPr lang="en-US" altLang="ko-KR" dirty="0" err="1"/>
              <a:t>sal</a:t>
            </a:r>
            <a:r>
              <a:rPr lang="en-US" altLang="ko-KR" dirty="0"/>
              <a:t> , 0) -&gt; </a:t>
            </a:r>
            <a:r>
              <a:rPr lang="en-US" altLang="ko-KR" dirty="0" err="1"/>
              <a:t>sal</a:t>
            </a:r>
            <a:r>
              <a:rPr lang="en-US" altLang="ko-KR" dirty="0"/>
              <a:t> </a:t>
            </a:r>
            <a:r>
              <a:rPr lang="ko-KR" altLang="ko-KR" dirty="0" err="1"/>
              <a:t>컬럼의</a:t>
            </a:r>
            <a:r>
              <a:rPr lang="ko-KR" altLang="ko-KR" dirty="0"/>
              <a:t> 값이</a:t>
            </a:r>
            <a:r>
              <a:rPr lang="en-US" altLang="ko-KR" dirty="0"/>
              <a:t> null </a:t>
            </a:r>
            <a:r>
              <a:rPr lang="ko-KR" altLang="ko-KR" dirty="0"/>
              <a:t>일 경우</a:t>
            </a:r>
            <a:r>
              <a:rPr lang="en-US" altLang="ko-KR" dirty="0"/>
              <a:t> null </a:t>
            </a:r>
            <a:r>
              <a:rPr lang="ko-KR" altLang="ko-KR" dirty="0"/>
              <a:t>대신</a:t>
            </a:r>
            <a:r>
              <a:rPr lang="en-US" altLang="ko-KR" dirty="0"/>
              <a:t> 0 </a:t>
            </a:r>
            <a:r>
              <a:rPr lang="ko-KR" altLang="ko-KR" dirty="0"/>
              <a:t>으로 치환하세요</a:t>
            </a:r>
          </a:p>
          <a:p>
            <a:r>
              <a:rPr lang="en-US" altLang="ko-KR" dirty="0"/>
              <a:t>NVL(</a:t>
            </a:r>
            <a:r>
              <a:rPr lang="en-US" altLang="ko-KR" dirty="0" err="1"/>
              <a:t>sal</a:t>
            </a:r>
            <a:r>
              <a:rPr lang="en-US" altLang="ko-KR" dirty="0"/>
              <a:t> , 100) -&gt; </a:t>
            </a:r>
            <a:r>
              <a:rPr lang="en-US" altLang="ko-KR" dirty="0" err="1"/>
              <a:t>sal</a:t>
            </a:r>
            <a:r>
              <a:rPr lang="en-US" altLang="ko-KR" dirty="0"/>
              <a:t> </a:t>
            </a:r>
            <a:r>
              <a:rPr lang="ko-KR" altLang="ko-KR" dirty="0" err="1"/>
              <a:t>컬럼의</a:t>
            </a:r>
            <a:r>
              <a:rPr lang="ko-KR" altLang="ko-KR" dirty="0"/>
              <a:t> 값이</a:t>
            </a:r>
            <a:r>
              <a:rPr lang="en-US" altLang="ko-KR" dirty="0"/>
              <a:t> null </a:t>
            </a:r>
            <a:r>
              <a:rPr lang="ko-KR" altLang="ko-KR" dirty="0"/>
              <a:t>일 경우</a:t>
            </a:r>
            <a:r>
              <a:rPr lang="en-US" altLang="ko-KR" dirty="0"/>
              <a:t> null </a:t>
            </a:r>
            <a:r>
              <a:rPr lang="ko-KR" altLang="ko-KR" dirty="0"/>
              <a:t>대신</a:t>
            </a:r>
            <a:r>
              <a:rPr lang="en-US" altLang="ko-KR" dirty="0"/>
              <a:t> 100 </a:t>
            </a:r>
            <a:r>
              <a:rPr lang="ko-KR" altLang="ko-KR" dirty="0"/>
              <a:t>으로 치환하세요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- </a:t>
            </a:r>
            <a:r>
              <a:rPr lang="ko-KR" altLang="ko-KR" b="1" dirty="0"/>
              <a:t>치환 값이 문자일 경우</a:t>
            </a:r>
            <a:endParaRPr lang="ko-KR" altLang="ko-KR" dirty="0"/>
          </a:p>
          <a:p>
            <a:r>
              <a:rPr lang="en-US" altLang="ko-KR" dirty="0"/>
              <a:t>NVL(position , ‘</a:t>
            </a:r>
            <a:r>
              <a:rPr lang="ko-KR" altLang="ko-KR" dirty="0"/>
              <a:t>사원</a:t>
            </a:r>
            <a:r>
              <a:rPr lang="en-US" altLang="ko-KR" dirty="0"/>
              <a:t>’) -&gt; position </a:t>
            </a:r>
            <a:r>
              <a:rPr lang="ko-KR" altLang="ko-KR" dirty="0"/>
              <a:t>값이</a:t>
            </a:r>
            <a:r>
              <a:rPr lang="en-US" altLang="ko-KR" dirty="0"/>
              <a:t> null </a:t>
            </a:r>
            <a:r>
              <a:rPr lang="ko-KR" altLang="ko-KR" dirty="0"/>
              <a:t>일 경우 </a:t>
            </a:r>
            <a:r>
              <a:rPr lang="en-US" altLang="ko-KR" dirty="0"/>
              <a:t>‘</a:t>
            </a:r>
            <a:r>
              <a:rPr lang="ko-KR" altLang="ko-KR" dirty="0"/>
              <a:t>사원</a:t>
            </a:r>
            <a:r>
              <a:rPr lang="en-US" altLang="ko-KR" dirty="0"/>
              <a:t>’ </a:t>
            </a:r>
            <a:r>
              <a:rPr lang="ko-KR" altLang="ko-KR" dirty="0"/>
              <a:t>으로 치환하라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- </a:t>
            </a:r>
            <a:r>
              <a:rPr lang="ko-KR" altLang="ko-KR" b="1" dirty="0"/>
              <a:t>치환 값이 날짜일 경우</a:t>
            </a:r>
            <a:endParaRPr lang="ko-KR" altLang="ko-KR" dirty="0"/>
          </a:p>
          <a:p>
            <a:r>
              <a:rPr lang="en-US" altLang="ko-KR" dirty="0"/>
              <a:t>NVL(hiredate,’2014/05/01’) -&gt; </a:t>
            </a:r>
            <a:r>
              <a:rPr lang="en-US" altLang="ko-KR" dirty="0" err="1"/>
              <a:t>hiredate</a:t>
            </a:r>
            <a:r>
              <a:rPr lang="en-US" altLang="ko-KR" dirty="0"/>
              <a:t> </a:t>
            </a:r>
            <a:r>
              <a:rPr lang="ko-KR" altLang="ko-KR" dirty="0"/>
              <a:t>값이 없을 경우</a:t>
            </a:r>
            <a:r>
              <a:rPr lang="en-US" altLang="ko-KR" dirty="0"/>
              <a:t> '2014/05/01' </a:t>
            </a:r>
            <a:r>
              <a:rPr lang="ko-KR" altLang="ko-KR" dirty="0"/>
              <a:t>날짜로 치환하라</a:t>
            </a:r>
          </a:p>
        </p:txBody>
      </p:sp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202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(2) DECODE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12146" y="1628800"/>
            <a:ext cx="692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/>
              <a:t>CASE 1.  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B </a:t>
            </a:r>
            <a:r>
              <a:rPr lang="ko-KR" altLang="ko-KR" b="1" u="sng" dirty="0"/>
              <a:t>일 경우 </a:t>
            </a:r>
            <a:r>
              <a:rPr lang="en-US" altLang="ko-KR" b="1" u="sng" dirty="0"/>
              <a:t>‘1’ </a:t>
            </a:r>
            <a:r>
              <a:rPr lang="ko-KR" altLang="ko-KR" b="1" u="sng" dirty="0"/>
              <a:t>을 출력하는 경우</a:t>
            </a:r>
            <a:endParaRPr lang="ko-KR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3599" y="2132856"/>
            <a:ext cx="5770569" cy="32861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(A, B,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null)  (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단 마지막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null</a:t>
            </a:r>
            <a:r>
              <a:rPr kumimoji="1" lang="ko-KR" alt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생략 가능 합니다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3598" y="2839914"/>
            <a:ext cx="8578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/>
              <a:t>CASE 2.  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B </a:t>
            </a:r>
            <a:r>
              <a:rPr lang="ko-KR" altLang="ko-KR" b="1" u="sng" dirty="0"/>
              <a:t>일 경우 </a:t>
            </a:r>
            <a:r>
              <a:rPr lang="en-US" altLang="ko-KR" b="1" u="sng" dirty="0"/>
              <a:t>‘1’ </a:t>
            </a:r>
            <a:r>
              <a:rPr lang="ko-KR" altLang="ko-KR" b="1" u="sng" dirty="0"/>
              <a:t>을 출력하고 아닐 경우 </a:t>
            </a:r>
            <a:r>
              <a:rPr lang="en-US" altLang="ko-KR" b="1" u="sng" dirty="0"/>
              <a:t>‘2’ </a:t>
            </a:r>
            <a:r>
              <a:rPr lang="ko-KR" altLang="ko-KR" b="1" u="sng" dirty="0"/>
              <a:t>를 출력하는 경우</a:t>
            </a:r>
            <a:endParaRPr lang="ko-KR" altLang="ko-KR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3599" y="3271962"/>
            <a:ext cx="5646737" cy="37306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( A, B,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3599" y="4025345"/>
            <a:ext cx="85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/>
              <a:t>CASE 3.  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B </a:t>
            </a:r>
            <a:r>
              <a:rPr lang="ko-KR" altLang="ko-KR" b="1" u="sng" dirty="0"/>
              <a:t>일 경우 </a:t>
            </a:r>
            <a:r>
              <a:rPr lang="en-US" altLang="ko-KR" b="1" u="sng" dirty="0"/>
              <a:t>‘1’ </a:t>
            </a:r>
            <a:r>
              <a:rPr lang="ko-KR" altLang="ko-KR" b="1" u="sng" dirty="0"/>
              <a:t>을 출력하고</a:t>
            </a:r>
            <a:r>
              <a:rPr lang="en-US" altLang="ko-KR" b="1" u="sng" dirty="0"/>
              <a:t> 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C </a:t>
            </a:r>
            <a:r>
              <a:rPr lang="ko-KR" altLang="ko-KR" b="1" u="sng" dirty="0"/>
              <a:t>일 경우 </a:t>
            </a:r>
            <a:r>
              <a:rPr lang="en-US" altLang="ko-KR" b="1" u="sng" dirty="0"/>
              <a:t>‘2’ </a:t>
            </a:r>
            <a:r>
              <a:rPr lang="ko-KR" altLang="ko-KR" b="1" u="sng" dirty="0"/>
              <a:t>를 출력하고 </a:t>
            </a:r>
            <a:endParaRPr lang="en-US" altLang="ko-KR" b="1" u="sng" dirty="0" smtClean="0"/>
          </a:p>
          <a:p>
            <a:r>
              <a:rPr lang="en-US" altLang="ko-KR" b="1" u="sng" dirty="0"/>
              <a:t> </a:t>
            </a:r>
            <a:r>
              <a:rPr lang="en-US" altLang="ko-KR" b="1" u="sng" dirty="0" smtClean="0"/>
              <a:t>          </a:t>
            </a:r>
            <a:r>
              <a:rPr lang="ko-KR" altLang="ko-KR" b="1" u="sng" dirty="0" smtClean="0"/>
              <a:t>둘 </a:t>
            </a:r>
            <a:r>
              <a:rPr lang="ko-KR" altLang="ko-KR" b="1" u="sng" dirty="0"/>
              <a:t>다 아닐 경우 </a:t>
            </a:r>
            <a:r>
              <a:rPr lang="en-US" altLang="ko-KR" b="1" u="sng" dirty="0" smtClean="0"/>
              <a:t>‘</a:t>
            </a:r>
            <a:r>
              <a:rPr lang="en-US" altLang="ko-KR" b="1" u="sng" dirty="0"/>
              <a:t>3’ </a:t>
            </a:r>
            <a:r>
              <a:rPr lang="ko-KR" altLang="ko-KR" b="1" u="sng" dirty="0"/>
              <a:t>을 출력하는 경우 </a:t>
            </a:r>
            <a:endParaRPr lang="ko-KR" altLang="ko-K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13599" y="4797152"/>
            <a:ext cx="5646737" cy="341313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( A , B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C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9512" y="1124744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 </a:t>
            </a:r>
            <a:endParaRPr lang="ko-KR" altLang="ko-KR" dirty="0"/>
          </a:p>
          <a:p>
            <a:r>
              <a:rPr lang="ko-KR" altLang="ko-KR" b="1" dirty="0"/>
              <a:t>유형</a:t>
            </a:r>
            <a:r>
              <a:rPr lang="en-US" altLang="ko-KR" b="1" dirty="0"/>
              <a:t> 4. </a:t>
            </a:r>
            <a:endParaRPr lang="ko-KR" altLang="ko-KR" dirty="0"/>
          </a:p>
          <a:p>
            <a:r>
              <a:rPr lang="en-US" altLang="ko-KR" b="1" u="sng" dirty="0"/>
              <a:t>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B </a:t>
            </a:r>
            <a:r>
              <a:rPr lang="ko-KR" altLang="ko-KR" b="1" u="sng" dirty="0"/>
              <a:t>일 경우 중에서</a:t>
            </a:r>
            <a:r>
              <a:rPr lang="en-US" altLang="ko-KR" b="1" u="sng" dirty="0"/>
              <a:t> C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D </a:t>
            </a:r>
            <a:r>
              <a:rPr lang="ko-KR" altLang="ko-KR" b="1" u="sng" dirty="0"/>
              <a:t>를 만족하면 </a:t>
            </a:r>
            <a:r>
              <a:rPr lang="en-US" altLang="ko-KR" b="1" u="sng" dirty="0"/>
              <a:t>‘1’</a:t>
            </a:r>
            <a:r>
              <a:rPr lang="ko-KR" altLang="ko-KR" b="1" u="sng" dirty="0"/>
              <a:t>을 출력하고</a:t>
            </a:r>
            <a:r>
              <a:rPr lang="en-US" altLang="ko-KR" b="1" u="sng" dirty="0"/>
              <a:t> C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D</a:t>
            </a:r>
            <a:r>
              <a:rPr lang="ko-KR" altLang="ko-KR" b="1" u="sng" dirty="0"/>
              <a:t>가 아닐 경우 </a:t>
            </a:r>
            <a:r>
              <a:rPr lang="en-US" altLang="ko-KR" b="1" u="sng" dirty="0"/>
              <a:t>NULL </a:t>
            </a:r>
            <a:r>
              <a:rPr lang="ko-KR" altLang="ko-KR" b="1" u="sng" dirty="0"/>
              <a:t>을 </a:t>
            </a:r>
            <a:r>
              <a:rPr lang="en-US" altLang="ko-KR" dirty="0"/>
              <a:t> </a:t>
            </a:r>
            <a:r>
              <a:rPr lang="ko-KR" altLang="ko-KR" b="1" u="sng" dirty="0" smtClean="0"/>
              <a:t>출력하는 </a:t>
            </a:r>
            <a:r>
              <a:rPr lang="ko-KR" altLang="ko-KR" b="1" u="sng" dirty="0"/>
              <a:t>경우</a:t>
            </a:r>
            <a:r>
              <a:rPr lang="en-US" altLang="ko-KR" b="1" u="sng" dirty="0"/>
              <a:t> ( DECODE </a:t>
            </a:r>
            <a:r>
              <a:rPr lang="ko-KR" altLang="ko-KR" b="1" u="sng" dirty="0"/>
              <a:t>함수 안에</a:t>
            </a:r>
            <a:r>
              <a:rPr lang="en-US" altLang="ko-KR" b="1" u="sng" dirty="0"/>
              <a:t> DECODE </a:t>
            </a:r>
            <a:r>
              <a:rPr lang="ko-KR" altLang="ko-KR" b="1" u="sng" dirty="0"/>
              <a:t>함수가 중첩되는 경우</a:t>
            </a:r>
            <a:r>
              <a:rPr lang="en-US" altLang="ko-KR" b="1" u="sng" dirty="0"/>
              <a:t> ) </a:t>
            </a:r>
            <a:endParaRPr lang="ko-KR" altLang="ko-KR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08025" y="2492896"/>
            <a:ext cx="8108391" cy="33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( A , B , DECODE( C , D ,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null ) ) - null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생략 가능합니다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9536" y="3140968"/>
            <a:ext cx="8372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b="1" dirty="0"/>
              <a:t>유형</a:t>
            </a:r>
            <a:r>
              <a:rPr lang="en-US" altLang="ko-KR" b="1" dirty="0"/>
              <a:t> 5. </a:t>
            </a:r>
            <a:endParaRPr lang="ko-KR" altLang="ko-KR" dirty="0"/>
          </a:p>
          <a:p>
            <a:r>
              <a:rPr lang="en-US" altLang="ko-KR" b="1" u="sng" dirty="0"/>
              <a:t>A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B </a:t>
            </a:r>
            <a:r>
              <a:rPr lang="ko-KR" altLang="ko-KR" b="1" u="sng" dirty="0"/>
              <a:t>일 경우 중에서</a:t>
            </a:r>
            <a:r>
              <a:rPr lang="en-US" altLang="ko-KR" b="1" u="sng" dirty="0"/>
              <a:t> C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D </a:t>
            </a:r>
            <a:r>
              <a:rPr lang="ko-KR" altLang="ko-KR" b="1" u="sng" dirty="0"/>
              <a:t>를 만족하면 </a:t>
            </a:r>
            <a:r>
              <a:rPr lang="en-US" altLang="ko-KR" b="1" u="sng" dirty="0"/>
              <a:t>‘1’</a:t>
            </a:r>
            <a:r>
              <a:rPr lang="ko-KR" altLang="ko-KR" b="1" u="sng" dirty="0"/>
              <a:t>을 출력하고</a:t>
            </a:r>
            <a:r>
              <a:rPr lang="en-US" altLang="ko-KR" b="1" u="sng" dirty="0"/>
              <a:t> C </a:t>
            </a:r>
            <a:r>
              <a:rPr lang="ko-KR" altLang="ko-KR" b="1" u="sng" dirty="0"/>
              <a:t>가</a:t>
            </a:r>
            <a:r>
              <a:rPr lang="en-US" altLang="ko-KR" b="1" u="sng" dirty="0"/>
              <a:t> D</a:t>
            </a:r>
            <a:r>
              <a:rPr lang="ko-KR" altLang="ko-KR" b="1" u="sng" dirty="0"/>
              <a:t>가 아닐 경우 </a:t>
            </a:r>
            <a:r>
              <a:rPr lang="en-US" altLang="ko-KR" b="1" u="sng" dirty="0"/>
              <a:t>‘2’ </a:t>
            </a:r>
            <a:r>
              <a:rPr lang="ko-KR" altLang="ko-KR" b="1" u="sng" dirty="0"/>
              <a:t>를 출력하기</a:t>
            </a:r>
            <a:endParaRPr lang="ko-KR" altLang="ko-KR" dirty="0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208025" y="4293096"/>
            <a:ext cx="5646737" cy="33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( A , B , DECODE( C , D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, 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‘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’</a:t>
            </a:r>
            <a:r>
              <a:rPr kumimoji="1" lang="en-US" altLang="ko-KR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 )</a:t>
            </a:r>
            <a:endParaRPr kumimoji="1" lang="ko-KR" altLang="ko-KR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2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245" y="1460182"/>
            <a:ext cx="5731510" cy="3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(3) CASE </a:t>
            </a:r>
            <a:r>
              <a:rPr lang="ko-KR" altLang="ko-KR" b="1" dirty="0"/>
              <a:t>문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8616" y="1628800"/>
            <a:ext cx="5699125" cy="151216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THEN 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[WHEN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THEN 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2]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ELSE 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 </a:t>
            </a:r>
            <a:r>
              <a:rPr kumimoji="1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맑은 고딕" pitchFamily="50" charset="-127"/>
                <a:cs typeface="굴림" pitchFamily="50" charset="-127"/>
              </a:rPr>
              <a:t>“</a:t>
            </a:r>
            <a:r>
              <a:rPr kumimoji="1" lang="ko-KR" altLang="en-US" sz="1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컬럼명</a:t>
            </a:r>
            <a:r>
              <a:rPr kumimoji="1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맑은 고딕" pitchFamily="50" charset="-127"/>
                <a:cs typeface="굴림" pitchFamily="50" charset="-127"/>
              </a:rPr>
              <a:t>”</a:t>
            </a:r>
            <a:endParaRPr kumimoji="1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2146" y="1196752"/>
            <a:ext cx="793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ko-KR" b="1" dirty="0"/>
              <a:t>공통으로 있는 데이터 찾기</a:t>
            </a:r>
            <a:r>
              <a:rPr lang="en-US" altLang="ko-KR" b="1" dirty="0"/>
              <a:t> ( INTERSECT </a:t>
            </a:r>
            <a:r>
              <a:rPr lang="ko-KR" altLang="ko-KR" b="1" dirty="0"/>
              <a:t>연산자 사용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pic>
        <p:nvPicPr>
          <p:cNvPr id="8" name="그림 7" descr="그림 4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432" y="1660207"/>
            <a:ext cx="4763135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2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3340735" cy="345821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12762" y="4869160"/>
            <a:ext cx="2954338" cy="10191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 예를 보면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와 동일한 결과이긴 하지만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보다 복잡하지요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?</a:t>
            </a:r>
            <a:endParaRPr kumimoji="1" lang="en-US" altLang="ko-K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그래서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조건으로 작업을 할 때는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보다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DECODE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 더 많이 사용하고 있습니다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" name="그림 9" descr="그림 2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330608"/>
            <a:ext cx="3810000" cy="34683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16016" y="4984732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/>
              <a:t>비교 조건이 </a:t>
            </a:r>
            <a:r>
              <a:rPr lang="en-US" altLang="ko-KR" b="1" dirty="0"/>
              <a:t>‘=’ </a:t>
            </a:r>
            <a:r>
              <a:rPr lang="ko-KR" altLang="ko-KR" b="1" dirty="0"/>
              <a:t>이 아닌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ko-KR" b="1" dirty="0"/>
              <a:t>여러 건의 데이터를 한꺼번에 처리하는 그룹 함수들 배우기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36755" y="16288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ko-KR" b="1" dirty="0"/>
              <a:t>기본적인 그룹 함수들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11205" y="2132856"/>
            <a:ext cx="216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COUNT(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9" name="그림 8" descr="그림 2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9712" y="2708920"/>
            <a:ext cx="4032448" cy="21602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84525" y="5013176"/>
            <a:ext cx="409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COUNT(*) </a:t>
            </a:r>
            <a:r>
              <a:rPr lang="ko-KR" altLang="ko-KR" dirty="0"/>
              <a:t>의 결과는</a:t>
            </a:r>
            <a:r>
              <a:rPr lang="en-US" altLang="ko-KR" dirty="0"/>
              <a:t> Null </a:t>
            </a:r>
            <a:r>
              <a:rPr lang="ko-KR" altLang="ko-KR" dirty="0"/>
              <a:t>값을 포함한 결과이고</a:t>
            </a:r>
            <a:r>
              <a:rPr lang="en-US" altLang="ko-KR" dirty="0"/>
              <a:t> COUNT(</a:t>
            </a:r>
            <a:r>
              <a:rPr lang="en-US" altLang="ko-KR" dirty="0" err="1"/>
              <a:t>commission_pct</a:t>
            </a:r>
            <a:r>
              <a:rPr lang="en-US" altLang="ko-KR" dirty="0"/>
              <a:t>) </a:t>
            </a:r>
            <a:r>
              <a:rPr lang="ko-KR" altLang="ko-KR" dirty="0"/>
              <a:t>의 결과는</a:t>
            </a:r>
            <a:r>
              <a:rPr lang="en-US" altLang="ko-KR" dirty="0"/>
              <a:t> Null </a:t>
            </a:r>
            <a:r>
              <a:rPr lang="ko-KR" altLang="ko-KR" dirty="0"/>
              <a:t>값을 제외한 결과입니다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2) SUM( ) </a:t>
            </a:r>
            <a:r>
              <a:rPr lang="ko-KR" altLang="ko-KR" b="1" dirty="0"/>
              <a:t>함수 </a:t>
            </a:r>
            <a:endParaRPr lang="ko-KR" altLang="ko-KR" dirty="0"/>
          </a:p>
        </p:txBody>
      </p:sp>
      <p:pic>
        <p:nvPicPr>
          <p:cNvPr id="8" name="그림 7" descr="그림 2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624" y="1916832"/>
            <a:ext cx="4824536" cy="27363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7624" y="4797152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위 결과를 보면 총 인원수는</a:t>
            </a:r>
            <a:r>
              <a:rPr lang="en-US" altLang="ko-KR" dirty="0"/>
              <a:t> 107 </a:t>
            </a:r>
            <a:r>
              <a:rPr lang="ko-KR" altLang="ko-KR" dirty="0"/>
              <a:t>명이고</a:t>
            </a:r>
            <a:r>
              <a:rPr lang="en-US" altLang="ko-KR" dirty="0"/>
              <a:t> salary </a:t>
            </a:r>
            <a:r>
              <a:rPr lang="ko-KR" altLang="ko-KR" dirty="0"/>
              <a:t>의 총 합계는</a:t>
            </a:r>
            <a:r>
              <a:rPr lang="en-US" altLang="ko-KR" dirty="0"/>
              <a:t> 691,416 </a:t>
            </a:r>
            <a:r>
              <a:rPr lang="ko-KR" altLang="ko-KR" dirty="0"/>
              <a:t>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982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17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3) AVG(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3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2204864"/>
            <a:ext cx="5110580" cy="27363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12160" y="2204864"/>
            <a:ext cx="28083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NULL </a:t>
            </a:r>
            <a:r>
              <a:rPr lang="ko-KR" altLang="en-US" dirty="0" smtClean="0"/>
              <a:t>값 주의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3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4) MAX( ) </a:t>
            </a:r>
            <a:r>
              <a:rPr lang="ko-KR" altLang="ko-KR" b="1" dirty="0"/>
              <a:t>함수</a:t>
            </a:r>
            <a:r>
              <a:rPr lang="en-US" altLang="ko-KR" b="1" dirty="0"/>
              <a:t> / MIN(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3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624" y="2060848"/>
            <a:ext cx="655272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ko-KR" b="1" dirty="0"/>
              <a:t>특정 조건으로 세부적인 결과 출력하기</a:t>
            </a:r>
            <a:r>
              <a:rPr lang="en-US" altLang="ko-KR" b="1" dirty="0"/>
              <a:t> (GROUP BY </a:t>
            </a:r>
            <a:r>
              <a:rPr lang="ko-KR" altLang="ko-KR" b="1" dirty="0"/>
              <a:t>절 사용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pic>
        <p:nvPicPr>
          <p:cNvPr id="8" name="그림 7" descr="그림 3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84" y="1510739"/>
            <a:ext cx="4104456" cy="45765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2144" y="3242593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ko-KR" dirty="0"/>
              <a:t>GROUP BY </a:t>
            </a:r>
            <a:r>
              <a:rPr lang="en-US" altLang="ko-KR" dirty="0" err="1"/>
              <a:t>department_id</a:t>
            </a:r>
            <a:r>
              <a:rPr lang="en-US" altLang="ko-KR" dirty="0"/>
              <a:t> ; </a:t>
            </a:r>
            <a:r>
              <a:rPr lang="ko-KR" altLang="ko-KR" dirty="0"/>
              <a:t>부분 보이죠</a:t>
            </a:r>
            <a:r>
              <a:rPr lang="en-US" altLang="ko-KR" dirty="0"/>
              <a:t>?</a:t>
            </a:r>
            <a:endParaRPr lang="ko-KR" altLang="ko-KR" dirty="0"/>
          </a:p>
          <a:p>
            <a:r>
              <a:rPr lang="ko-KR" altLang="ko-KR" dirty="0"/>
              <a:t>저 구문 때문에</a:t>
            </a:r>
            <a:r>
              <a:rPr lang="en-US" altLang="ko-KR" dirty="0"/>
              <a:t> </a:t>
            </a:r>
            <a:r>
              <a:rPr lang="en-US" altLang="ko-KR" dirty="0" err="1"/>
              <a:t>department_id</a:t>
            </a:r>
            <a:r>
              <a:rPr lang="en-US" altLang="ko-KR" dirty="0"/>
              <a:t> </a:t>
            </a:r>
            <a:r>
              <a:rPr lang="ko-KR" altLang="ko-KR" dirty="0"/>
              <a:t>로 구분이 되어서 그룹 함수가 수행 됩니다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58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3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1761" y="1124745"/>
            <a:ext cx="4032448" cy="54726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04248" y="2060848"/>
            <a:ext cx="21602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그루핑</a:t>
            </a:r>
            <a:r>
              <a:rPr lang="ko-KR" altLang="en-US" dirty="0" smtClean="0"/>
              <a:t> 조건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3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8056" y="2348880"/>
            <a:ext cx="4648200" cy="36379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2146" y="1486525"/>
            <a:ext cx="8508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SELECT </a:t>
            </a:r>
            <a:r>
              <a:rPr lang="ko-KR" altLang="ko-KR" dirty="0"/>
              <a:t>절에 사용된 그룹함수 이외의 </a:t>
            </a:r>
            <a:r>
              <a:rPr lang="ko-KR" altLang="ko-KR" dirty="0" err="1"/>
              <a:t>컬럼이나</a:t>
            </a:r>
            <a:r>
              <a:rPr lang="ko-KR" altLang="ko-KR" dirty="0"/>
              <a:t> </a:t>
            </a:r>
            <a:r>
              <a:rPr lang="ko-KR" altLang="ko-KR" dirty="0" err="1"/>
              <a:t>표현식은</a:t>
            </a:r>
            <a:r>
              <a:rPr lang="ko-KR" altLang="ko-KR" dirty="0"/>
              <a:t> 반드시</a:t>
            </a:r>
            <a:r>
              <a:rPr lang="en-US" altLang="ko-KR" dirty="0"/>
              <a:t> GROUP BY </a:t>
            </a:r>
            <a:r>
              <a:rPr lang="ko-KR" altLang="ko-KR" dirty="0"/>
              <a:t>절에 사용되어야 합니다</a:t>
            </a:r>
            <a:r>
              <a:rPr lang="en-US" altLang="ko-KR" dirty="0"/>
              <a:t>. </a:t>
            </a:r>
            <a:r>
              <a:rPr lang="ko-KR" altLang="ko-KR" dirty="0"/>
              <a:t>그렇지 않을 경우 아래와 같은 에러가 발생합니다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62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205" y="1340768"/>
            <a:ext cx="813690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GROUP BY </a:t>
            </a:r>
            <a:r>
              <a:rPr lang="ko-KR" altLang="ko-KR" dirty="0"/>
              <a:t>절에 사용된 </a:t>
            </a:r>
            <a:r>
              <a:rPr lang="ko-KR" altLang="ko-KR" dirty="0" err="1"/>
              <a:t>컬럼은</a:t>
            </a:r>
            <a:r>
              <a:rPr lang="en-US" altLang="ko-KR" dirty="0"/>
              <a:t> SELECT </a:t>
            </a:r>
            <a:r>
              <a:rPr lang="ko-KR" altLang="ko-KR" dirty="0"/>
              <a:t>절에 사용되지 않아도 됩니다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GROUP BY </a:t>
            </a:r>
            <a:r>
              <a:rPr lang="ko-KR" altLang="ko-KR" dirty="0"/>
              <a:t>절에는 반드시 </a:t>
            </a:r>
            <a:r>
              <a:rPr lang="ko-KR" altLang="ko-KR" dirty="0" err="1"/>
              <a:t>컬럼명이</a:t>
            </a:r>
            <a:r>
              <a:rPr lang="ko-KR" altLang="ko-KR" dirty="0"/>
              <a:t> 사용되어야 하며 </a:t>
            </a:r>
            <a:r>
              <a:rPr lang="ko-KR" altLang="ko-KR" dirty="0" err="1"/>
              <a:t>컬럼</a:t>
            </a:r>
            <a:r>
              <a:rPr lang="en-US" altLang="ko-KR" dirty="0"/>
              <a:t> Alias </a:t>
            </a:r>
            <a:r>
              <a:rPr lang="ko-KR" altLang="ko-KR" dirty="0"/>
              <a:t>는 사용하면 안됩니다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8801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126876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ko-KR" b="1" dirty="0"/>
              <a:t>그룹 함수 결과를 조건으로 사용하기 </a:t>
            </a:r>
            <a:r>
              <a:rPr lang="en-US" altLang="ko-KR" b="1" dirty="0"/>
              <a:t>(HAVING </a:t>
            </a:r>
            <a:r>
              <a:rPr lang="ko-KR" altLang="ko-KR" b="1" dirty="0"/>
              <a:t>절 사용하기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  <p:pic>
        <p:nvPicPr>
          <p:cNvPr id="8" name="그림 7" descr="그림 3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720" y="1772816"/>
            <a:ext cx="489654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ko-KR" b="1" dirty="0"/>
              <a:t>특정 결과만 제외한 결과 만들기</a:t>
            </a:r>
            <a:r>
              <a:rPr lang="en-US" altLang="ko-KR" b="1" dirty="0"/>
              <a:t> ! ( MINUS </a:t>
            </a:r>
            <a:r>
              <a:rPr lang="ko-KR" altLang="ko-KR" b="1" dirty="0"/>
              <a:t>연산자 사용</a:t>
            </a:r>
            <a:r>
              <a:rPr lang="en-US" altLang="ko-KR" b="1" dirty="0"/>
              <a:t> )</a:t>
            </a:r>
            <a:endParaRPr lang="ko-KR" altLang="ko-KR" dirty="0"/>
          </a:p>
        </p:txBody>
      </p:sp>
      <p:pic>
        <p:nvPicPr>
          <p:cNvPr id="8" name="그림 7" descr="그림 4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0219" y="1494076"/>
            <a:ext cx="3891513" cy="45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3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92" y="1437640"/>
            <a:ext cx="4653280" cy="39827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24128" y="1844824"/>
            <a:ext cx="32403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HAVING </a:t>
            </a:r>
            <a:r>
              <a:rPr lang="ko-KR" altLang="en-US" dirty="0" smtClean="0"/>
              <a:t>절 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4) </a:t>
            </a:r>
            <a:r>
              <a:rPr lang="ko-KR" altLang="ko-KR" b="1" dirty="0"/>
              <a:t>데이터들을 모아서 합계</a:t>
            </a:r>
            <a:r>
              <a:rPr lang="en-US" altLang="ko-KR" b="1" dirty="0"/>
              <a:t>(</a:t>
            </a:r>
            <a:r>
              <a:rPr lang="ko-KR" altLang="ko-KR" b="1" dirty="0"/>
              <a:t>집계</a:t>
            </a:r>
            <a:r>
              <a:rPr lang="en-US" altLang="ko-KR" b="1" dirty="0"/>
              <a:t>)</a:t>
            </a:r>
            <a:r>
              <a:rPr lang="ko-KR" altLang="ko-KR" b="1" dirty="0"/>
              <a:t>를 </a:t>
            </a:r>
            <a:endParaRPr lang="en-US" altLang="ko-KR" b="1" dirty="0" smtClean="0"/>
          </a:p>
          <a:p>
            <a:r>
              <a:rPr lang="en-US" altLang="ko-KR" b="1" dirty="0" smtClean="0"/>
              <a:t>    </a:t>
            </a:r>
            <a:r>
              <a:rPr lang="ko-KR" altLang="ko-KR" b="1" dirty="0" smtClean="0"/>
              <a:t>해주는 </a:t>
            </a:r>
            <a:r>
              <a:rPr lang="ko-KR" altLang="ko-KR" b="1" dirty="0"/>
              <a:t>함수들 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9511" y="1994209"/>
            <a:ext cx="411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ROLLUP( ) </a:t>
            </a:r>
            <a:r>
              <a:rPr lang="ko-KR" altLang="ko-KR" b="1" dirty="0"/>
              <a:t>함수 </a:t>
            </a:r>
            <a:r>
              <a:rPr lang="en-US" altLang="ko-KR" b="1" dirty="0"/>
              <a:t> </a:t>
            </a:r>
            <a:r>
              <a:rPr lang="en-US" altLang="ko-KR" b="1" dirty="0" smtClean="0"/>
              <a:t>/  </a:t>
            </a:r>
            <a:r>
              <a:rPr lang="en-US" altLang="ko-KR" b="1" dirty="0"/>
              <a:t>CUBE 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3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976" y="1039703"/>
            <a:ext cx="4643755" cy="57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그림 39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616" y="1002384"/>
            <a:ext cx="4643755" cy="5696585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79712" y="2996952"/>
            <a:ext cx="2392363" cy="20415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752975" y="3791322"/>
            <a:ext cx="2267297" cy="2857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부분이 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CUBE( ) </a:t>
            </a:r>
            <a:r>
              <a: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결과입니다</a:t>
            </a:r>
            <a:r>
              <a:rPr kumimoji="1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5604" name="AutoShape 4"/>
          <p:cNvCxnSpPr>
            <a:cxnSpLocks noChangeShapeType="1"/>
          </p:cNvCxnSpPr>
          <p:nvPr/>
        </p:nvCxnSpPr>
        <p:spPr bwMode="auto">
          <a:xfrm flipH="1">
            <a:off x="4327525" y="3930774"/>
            <a:ext cx="371475" cy="0"/>
          </a:xfrm>
          <a:prstGeom prst="straightConnector1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801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24744"/>
            <a:ext cx="3170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(2</a:t>
            </a:r>
            <a:r>
              <a:rPr lang="en-US" altLang="ko-KR" b="1" dirty="0"/>
              <a:t>) GROUPING SETS(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pic>
        <p:nvPicPr>
          <p:cNvPr id="8" name="그림 7" descr="그림 4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20" y="1916832"/>
            <a:ext cx="3816424" cy="3240360"/>
          </a:xfrm>
          <a:prstGeom prst="rect">
            <a:avLst/>
          </a:prstGeom>
        </p:spPr>
      </p:pic>
      <p:pic>
        <p:nvPicPr>
          <p:cNvPr id="9" name="그림 8" descr="그림 41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7984" y="1909976"/>
            <a:ext cx="4536504" cy="27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394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ko-KR" b="1" dirty="0"/>
              <a:t>함수를 배워서 쿼리에 날개 달기</a:t>
            </a:r>
            <a:r>
              <a:rPr lang="en-US" altLang="ko-KR" b="1" dirty="0"/>
              <a:t> !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61419" y="1700808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ko-KR" b="1" dirty="0"/>
              <a:t>함수의 종류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2218" y="2276872"/>
            <a:ext cx="814624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ko-KR" dirty="0" smtClean="0"/>
              <a:t>크게 </a:t>
            </a:r>
            <a:r>
              <a:rPr lang="ko-KR" altLang="ko-KR" dirty="0"/>
              <a:t>단일 행 함수와 복수 행 함수로 구분할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b="1" dirty="0" smtClean="0"/>
              <a:t>단일 </a:t>
            </a:r>
            <a:r>
              <a:rPr lang="ko-KR" altLang="ko-KR" b="1" dirty="0"/>
              <a:t>행 함수</a:t>
            </a:r>
            <a:r>
              <a:rPr lang="ko-KR" altLang="ko-KR" dirty="0"/>
              <a:t>는 </a:t>
            </a:r>
            <a:r>
              <a:rPr lang="ko-KR" altLang="ko-KR" b="1" dirty="0" smtClean="0"/>
              <a:t>한번에 </a:t>
            </a:r>
            <a:r>
              <a:rPr lang="ko-KR" altLang="ko-KR" b="1" dirty="0"/>
              <a:t>한 건씩 처리하는 </a:t>
            </a:r>
            <a:r>
              <a:rPr lang="ko-KR" altLang="ko-KR" b="1" dirty="0" smtClean="0"/>
              <a:t>함수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b="1" dirty="0" smtClean="0"/>
              <a:t>복수 </a:t>
            </a:r>
            <a:r>
              <a:rPr lang="ko-KR" altLang="ko-KR" b="1" dirty="0"/>
              <a:t>행 함수</a:t>
            </a:r>
            <a:r>
              <a:rPr lang="ko-KR" altLang="ko-KR" dirty="0"/>
              <a:t>는 </a:t>
            </a:r>
            <a:r>
              <a:rPr lang="ko-KR" altLang="ko-KR" b="1" dirty="0"/>
              <a:t>여러 건 의 데이터를 동시에 입력</a:t>
            </a:r>
            <a:r>
              <a:rPr lang="ko-KR" altLang="ko-KR" dirty="0"/>
              <a:t>을 받아서 한꺼번에 처리 한 후 결과값</a:t>
            </a:r>
            <a:r>
              <a:rPr lang="en-US" altLang="ko-KR" dirty="0"/>
              <a:t> 1</a:t>
            </a:r>
            <a:r>
              <a:rPr lang="ko-KR" altLang="ko-KR" dirty="0"/>
              <a:t>건을 만들어 주는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ko-KR" dirty="0" smtClean="0"/>
              <a:t>복수 </a:t>
            </a:r>
            <a:r>
              <a:rPr lang="ko-KR" altLang="ko-KR" dirty="0"/>
              <a:t>행 함수를 다른 말로 그룹함수나 집계함수 라고도 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2147" y="119675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ko-KR" b="1" dirty="0"/>
              <a:t>단일 행 함수</a:t>
            </a:r>
            <a:endParaRPr lang="ko-KR" altLang="ko-KR" dirty="0"/>
          </a:p>
        </p:txBody>
      </p:sp>
      <p:pic>
        <p:nvPicPr>
          <p:cNvPr id="8" name="그림 7" descr="UNI00000c9c2df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2393" y="2276872"/>
            <a:ext cx="544783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1196752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ko-KR" b="1" dirty="0"/>
              <a:t>문자 함수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463917" y="1628800"/>
            <a:ext cx="24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INITCAP( ) </a:t>
            </a:r>
            <a:r>
              <a:rPr lang="ko-KR" altLang="ko-KR" b="1" dirty="0"/>
              <a:t>함수</a:t>
            </a:r>
            <a:r>
              <a:rPr lang="en-US" altLang="ko-KR" b="1" dirty="0"/>
              <a:t>: </a:t>
            </a:r>
            <a:endParaRPr lang="ko-KR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205" y="2192461"/>
            <a:ext cx="4798615" cy="444452"/>
          </a:xfrm>
          <a:prstGeom prst="rect">
            <a:avLst/>
          </a:prstGeom>
          <a:solidFill>
            <a:srgbClr val="FFFFFF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INITCAP(</a:t>
            </a: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 또는 컬럼명</a:t>
            </a:r>
            <a:r>
              <a:rPr kumimoji="1" lang="en-US" altLang="ko-KR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" name="그림 8" descr="그림 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05" y="2780928"/>
            <a:ext cx="4763135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ctrTitle"/>
          </p:nvPr>
        </p:nvSpPr>
        <p:spPr>
          <a:xfrm>
            <a:off x="685800" y="-31541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500" b="1" dirty="0"/>
              <a:t>Stage 2. </a:t>
            </a:r>
            <a:r>
              <a:rPr lang="ko-KR" altLang="ko-KR" sz="2500" b="1" dirty="0"/>
              <a:t>조회를 위한 고급 기법들을 배웁니다</a:t>
            </a:r>
            <a:r>
              <a:rPr lang="en-US" altLang="ko-KR" sz="2500" b="1" dirty="0"/>
              <a:t>.</a:t>
            </a:r>
            <a:endParaRPr lang="ko-KR" altLang="ko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" y="88121"/>
            <a:ext cx="598116" cy="82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124744"/>
            <a:ext cx="394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(2) LOWER( ) </a:t>
            </a:r>
            <a:r>
              <a:rPr lang="ko-KR" altLang="ko-KR" b="1" dirty="0"/>
              <a:t>함수</a:t>
            </a:r>
            <a:r>
              <a:rPr lang="en-US" altLang="ko-KR" b="1" dirty="0"/>
              <a:t> / UPPER( ) </a:t>
            </a:r>
            <a:r>
              <a:rPr lang="ko-KR" altLang="ko-KR" b="1" dirty="0"/>
              <a:t>함수</a:t>
            </a:r>
            <a:endParaRPr lang="ko-KR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2147" y="1689560"/>
            <a:ext cx="8220293" cy="443296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LOWER(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 또는 </a:t>
            </a:r>
            <a:r>
              <a:rPr kumimoji="1" lang="ko-KR" altLang="en-US" sz="2000" b="1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컬럼명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/ UPPER(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문자열 또는 </a:t>
            </a:r>
            <a:r>
              <a:rPr kumimoji="1" lang="ko-KR" altLang="en-US" sz="2000" b="1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컬럼명</a:t>
            </a:r>
            <a:endParaRPr kumimoji="1" lang="ko-KR" altLang="ko-KR" sz="2000" b="0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" name="그림 7" descr="그림 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9358" y="2564904"/>
            <a:ext cx="50849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1913</Words>
  <Application>Microsoft Office PowerPoint</Application>
  <PresentationFormat>화면 슬라이드 쇼(4:3)</PresentationFormat>
  <Paragraphs>234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다양한 예제로 쉽게 배우는  오라클 SQL 과 PL/SQL + 모델링 입문</vt:lpstr>
      <vt:lpstr>Stage 2.  조회를 위한 고급 기법들을 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  <vt:lpstr>Stage 2. 조회를 위한 고급 기법들을 배웁니다.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jinsu</cp:lastModifiedBy>
  <cp:revision>29</cp:revision>
  <dcterms:created xsi:type="dcterms:W3CDTF">2012-11-06T06:53:25Z</dcterms:created>
  <dcterms:modified xsi:type="dcterms:W3CDTF">2015-08-19T16:16:27Z</dcterms:modified>
</cp:coreProperties>
</file>